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Arimo Bold" panose="020B0704020202020204" pitchFamily="34" charset="0"/>
      <p:regular r:id="rId15"/>
      <p:bold r:id="rId16"/>
    </p:embeddedFont>
    <p:embeddedFont>
      <p:font typeface="Barlow" pitchFamily="2" charset="7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18" autoAdjust="0"/>
  </p:normalViewPr>
  <p:slideViewPr>
    <p:cSldViewPr>
      <p:cViewPr varScale="1">
        <p:scale>
          <a:sx n="69" d="100"/>
          <a:sy n="69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080046" y="1299716"/>
            <a:ext cx="7687567" cy="7687567"/>
          </a:xfrm>
          <a:custGeom>
            <a:avLst/>
            <a:gdLst/>
            <a:ahLst/>
            <a:cxnLst/>
            <a:rect l="l" t="t" r="r" b="b"/>
            <a:pathLst>
              <a:path w="7687567" h="7687567">
                <a:moveTo>
                  <a:pt x="0" y="0"/>
                </a:moveTo>
                <a:lnTo>
                  <a:pt x="7687568" y="0"/>
                </a:lnTo>
                <a:lnTo>
                  <a:pt x="7687568" y="7687568"/>
                </a:lnTo>
                <a:lnTo>
                  <a:pt x="0" y="768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529911" y="4329112"/>
            <a:ext cx="6858000" cy="857250"/>
            <a:chOff x="0" y="0"/>
            <a:chExt cx="9144000" cy="1143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00" cy="1143000"/>
            </a:xfrm>
            <a:custGeom>
              <a:avLst/>
              <a:gdLst/>
              <a:ahLst/>
              <a:cxnLst/>
              <a:rect l="l" t="t" r="r" b="b"/>
              <a:pathLst>
                <a:path w="9144000" h="1143000">
                  <a:moveTo>
                    <a:pt x="0" y="0"/>
                  </a:moveTo>
                  <a:lnTo>
                    <a:pt x="9144000" y="0"/>
                  </a:lnTo>
                  <a:lnTo>
                    <a:pt x="91440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144000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Over the Top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29911" y="5494884"/>
            <a:ext cx="7687567" cy="493811"/>
            <a:chOff x="0" y="0"/>
            <a:chExt cx="10250090" cy="6584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0250090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By Group 9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39949" y="424309"/>
            <a:ext cx="6628359" cy="539875"/>
            <a:chOff x="0" y="0"/>
            <a:chExt cx="8837812" cy="7198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37812" cy="719833"/>
            </a:xfrm>
            <a:custGeom>
              <a:avLst/>
              <a:gdLst/>
              <a:ahLst/>
              <a:cxnLst/>
              <a:rect l="l" t="t" r="r" b="b"/>
              <a:pathLst>
                <a:path w="8837812" h="719833">
                  <a:moveTo>
                    <a:pt x="0" y="0"/>
                  </a:moveTo>
                  <a:lnTo>
                    <a:pt x="8837812" y="0"/>
                  </a:lnTo>
                  <a:lnTo>
                    <a:pt x="8837812" y="719833"/>
                  </a:lnTo>
                  <a:lnTo>
                    <a:pt x="0" y="719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837812" cy="7484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Subscription &amp; Ad Engagment Analysis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6050756" y="6316113"/>
            <a:ext cx="12151519" cy="3886498"/>
          </a:xfrm>
          <a:custGeom>
            <a:avLst/>
            <a:gdLst/>
            <a:ahLst/>
            <a:cxnLst/>
            <a:rect l="l" t="t" r="r" b="b"/>
            <a:pathLst>
              <a:path w="12151519" h="3886498">
                <a:moveTo>
                  <a:pt x="0" y="0"/>
                </a:moveTo>
                <a:lnTo>
                  <a:pt x="12151519" y="0"/>
                </a:lnTo>
                <a:lnTo>
                  <a:pt x="12151519" y="3886497"/>
                </a:lnTo>
                <a:lnTo>
                  <a:pt x="0" y="3886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" r="-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 descr="preencoded.png"/>
          <p:cNvSpPr/>
          <p:nvPr/>
        </p:nvSpPr>
        <p:spPr>
          <a:xfrm>
            <a:off x="267493" y="1181923"/>
            <a:ext cx="10981347" cy="4915114"/>
          </a:xfrm>
          <a:custGeom>
            <a:avLst/>
            <a:gdLst/>
            <a:ahLst/>
            <a:cxnLst/>
            <a:rect l="l" t="t" r="r" b="b"/>
            <a:pathLst>
              <a:path w="10981347" h="4915114">
                <a:moveTo>
                  <a:pt x="0" y="0"/>
                </a:moveTo>
                <a:lnTo>
                  <a:pt x="10981347" y="0"/>
                </a:lnTo>
                <a:lnTo>
                  <a:pt x="10981347" y="4915115"/>
                </a:lnTo>
                <a:lnTo>
                  <a:pt x="0" y="4915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" r="-25" b="-20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0920" y="731341"/>
            <a:ext cx="7579965" cy="940716"/>
            <a:chOff x="0" y="0"/>
            <a:chExt cx="10106620" cy="12542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06620" cy="1254288"/>
            </a:xfrm>
            <a:custGeom>
              <a:avLst/>
              <a:gdLst/>
              <a:ahLst/>
              <a:cxnLst/>
              <a:rect l="l" t="t" r="r" b="b"/>
              <a:pathLst>
                <a:path w="10106620" h="1254288">
                  <a:moveTo>
                    <a:pt x="0" y="0"/>
                  </a:moveTo>
                  <a:lnTo>
                    <a:pt x="10106620" y="0"/>
                  </a:lnTo>
                  <a:lnTo>
                    <a:pt x="10106620" y="1254288"/>
                  </a:lnTo>
                  <a:lnTo>
                    <a:pt x="0" y="1254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106620" cy="1311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12"/>
                </a:lnSpc>
              </a:pPr>
              <a:r>
                <a:rPr lang="en-US" sz="4625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Interface 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30920" y="2002185"/>
            <a:ext cx="5209431" cy="3219599"/>
          </a:xfrm>
          <a:custGeom>
            <a:avLst/>
            <a:gdLst/>
            <a:ahLst/>
            <a:cxnLst/>
            <a:rect l="l" t="t" r="r" b="b"/>
            <a:pathLst>
              <a:path w="5209431" h="3219599">
                <a:moveTo>
                  <a:pt x="0" y="0"/>
                </a:moveTo>
                <a:lnTo>
                  <a:pt x="5209431" y="0"/>
                </a:lnTo>
                <a:lnTo>
                  <a:pt x="5209431" y="3219599"/>
                </a:lnTo>
                <a:lnTo>
                  <a:pt x="0" y="3219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30920" y="5554266"/>
            <a:ext cx="3113484" cy="369391"/>
            <a:chOff x="0" y="0"/>
            <a:chExt cx="4151312" cy="4925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51312" cy="492522"/>
            </a:xfrm>
            <a:custGeom>
              <a:avLst/>
              <a:gdLst/>
              <a:ahLst/>
              <a:cxnLst/>
              <a:rect l="l" t="t" r="r" b="b"/>
              <a:pathLst>
                <a:path w="4151312" h="492522">
                  <a:moveTo>
                    <a:pt x="0" y="0"/>
                  </a:moveTo>
                  <a:lnTo>
                    <a:pt x="4151312" y="0"/>
                  </a:lnTo>
                  <a:lnTo>
                    <a:pt x="4151312" y="492522"/>
                  </a:lnTo>
                  <a:lnTo>
                    <a:pt x="0" y="492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51312" cy="521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Secure Authentication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0920" y="6083201"/>
            <a:ext cx="5209431" cy="1276499"/>
            <a:chOff x="0" y="0"/>
            <a:chExt cx="6945908" cy="17019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45909" cy="1701998"/>
            </a:xfrm>
            <a:custGeom>
              <a:avLst/>
              <a:gdLst/>
              <a:ahLst/>
              <a:cxnLst/>
              <a:rect l="l" t="t" r="r" b="b"/>
              <a:pathLst>
                <a:path w="6945909" h="1701998">
                  <a:moveTo>
                    <a:pt x="0" y="0"/>
                  </a:moveTo>
                  <a:lnTo>
                    <a:pt x="6945909" y="0"/>
                  </a:lnTo>
                  <a:lnTo>
                    <a:pt x="6945909" y="1701998"/>
                  </a:lnTo>
                  <a:lnTo>
                    <a:pt x="0" y="1701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6945908" cy="178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User-friendly login and registration screens with robust security measures to protect user accounts and personal information.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539210" y="2002185"/>
            <a:ext cx="5209431" cy="3219599"/>
          </a:xfrm>
          <a:custGeom>
            <a:avLst/>
            <a:gdLst/>
            <a:ahLst/>
            <a:cxnLst/>
            <a:rect l="l" t="t" r="r" b="b"/>
            <a:pathLst>
              <a:path w="5209431" h="3219599">
                <a:moveTo>
                  <a:pt x="0" y="0"/>
                </a:moveTo>
                <a:lnTo>
                  <a:pt x="5209431" y="0"/>
                </a:lnTo>
                <a:lnTo>
                  <a:pt x="5209431" y="3219599"/>
                </a:lnTo>
                <a:lnTo>
                  <a:pt x="0" y="3219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r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539210" y="5554266"/>
            <a:ext cx="5209431" cy="738783"/>
            <a:chOff x="0" y="0"/>
            <a:chExt cx="6945908" cy="9850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45909" cy="985043"/>
            </a:xfrm>
            <a:custGeom>
              <a:avLst/>
              <a:gdLst/>
              <a:ahLst/>
              <a:cxnLst/>
              <a:rect l="l" t="t" r="r" b="b"/>
              <a:pathLst>
                <a:path w="6945909" h="985043">
                  <a:moveTo>
                    <a:pt x="0" y="0"/>
                  </a:moveTo>
                  <a:lnTo>
                    <a:pt x="6945909" y="0"/>
                  </a:lnTo>
                  <a:lnTo>
                    <a:pt x="6945909" y="985043"/>
                  </a:lnTo>
                  <a:lnTo>
                    <a:pt x="0" y="985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945908" cy="1013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Dashboard &amp; Account Managment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39210" y="6452592"/>
            <a:ext cx="5209431" cy="1701999"/>
            <a:chOff x="0" y="0"/>
            <a:chExt cx="6945908" cy="22693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45909" cy="2269332"/>
            </a:xfrm>
            <a:custGeom>
              <a:avLst/>
              <a:gdLst/>
              <a:ahLst/>
              <a:cxnLst/>
              <a:rect l="l" t="t" r="r" b="b"/>
              <a:pathLst>
                <a:path w="6945909" h="2269332">
                  <a:moveTo>
                    <a:pt x="0" y="0"/>
                  </a:moveTo>
                  <a:lnTo>
                    <a:pt x="6945909" y="0"/>
                  </a:lnTo>
                  <a:lnTo>
                    <a:pt x="6945909" y="2269332"/>
                  </a:lnTo>
                  <a:lnTo>
                    <a:pt x="0" y="2269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6945908" cy="23550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Intuitive interface displaying watch history, ratings, reviews, and personalized content recommendations based on viewing patterns.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2147500" y="2002185"/>
            <a:ext cx="5209580" cy="3219748"/>
          </a:xfrm>
          <a:custGeom>
            <a:avLst/>
            <a:gdLst/>
            <a:ahLst/>
            <a:cxnLst/>
            <a:rect l="l" t="t" r="r" b="b"/>
            <a:pathLst>
              <a:path w="5209580" h="3219748">
                <a:moveTo>
                  <a:pt x="0" y="0"/>
                </a:moveTo>
                <a:lnTo>
                  <a:pt x="5209580" y="0"/>
                </a:lnTo>
                <a:lnTo>
                  <a:pt x="5209580" y="3219747"/>
                </a:lnTo>
                <a:lnTo>
                  <a:pt x="0" y="3219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" r="-1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2147500" y="5554415"/>
            <a:ext cx="3070920" cy="369391"/>
            <a:chOff x="0" y="0"/>
            <a:chExt cx="4094560" cy="4925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94560" cy="492522"/>
            </a:xfrm>
            <a:custGeom>
              <a:avLst/>
              <a:gdLst/>
              <a:ahLst/>
              <a:cxnLst/>
              <a:rect l="l" t="t" r="r" b="b"/>
              <a:pathLst>
                <a:path w="4094560" h="492522">
                  <a:moveTo>
                    <a:pt x="0" y="0"/>
                  </a:moveTo>
                  <a:lnTo>
                    <a:pt x="4094560" y="0"/>
                  </a:lnTo>
                  <a:lnTo>
                    <a:pt x="4094560" y="492522"/>
                  </a:lnTo>
                  <a:lnTo>
                    <a:pt x="0" y="492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094560" cy="521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312" b="1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Account Management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47500" y="6083350"/>
            <a:ext cx="5209580" cy="1276499"/>
            <a:chOff x="0" y="0"/>
            <a:chExt cx="6946107" cy="17019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46107" cy="1701998"/>
            </a:xfrm>
            <a:custGeom>
              <a:avLst/>
              <a:gdLst/>
              <a:ahLst/>
              <a:cxnLst/>
              <a:rect l="l" t="t" r="r" b="b"/>
              <a:pathLst>
                <a:path w="6946107" h="1701998">
                  <a:moveTo>
                    <a:pt x="0" y="0"/>
                  </a:moveTo>
                  <a:lnTo>
                    <a:pt x="6946107" y="0"/>
                  </a:lnTo>
                  <a:lnTo>
                    <a:pt x="6946107" y="1701998"/>
                  </a:lnTo>
                  <a:lnTo>
                    <a:pt x="0" y="1701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6946107" cy="178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Comprehensive profile management with easy access to update account ,delete account and logout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0920" y="8453735"/>
            <a:ext cx="16426160" cy="1276499"/>
            <a:chOff x="0" y="0"/>
            <a:chExt cx="21901547" cy="170199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901547" cy="1701998"/>
            </a:xfrm>
            <a:custGeom>
              <a:avLst/>
              <a:gdLst/>
              <a:ahLst/>
              <a:cxnLst/>
              <a:rect l="l" t="t" r="r" b="b"/>
              <a:pathLst>
                <a:path w="21901547" h="1701998">
                  <a:moveTo>
                    <a:pt x="0" y="0"/>
                  </a:moveTo>
                  <a:lnTo>
                    <a:pt x="21901547" y="0"/>
                  </a:lnTo>
                  <a:lnTo>
                    <a:pt x="21901547" y="1701998"/>
                  </a:lnTo>
                  <a:lnTo>
                    <a:pt x="0" y="1701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21901547" cy="178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This OTT platform database project delivers a comprehensive solution that balances operational efficiency with strategic insight. The architecture is designed for scalability, allowing for future enhancements such as AI-powered recommendation engines or advanced user segmentation.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02558" y="4455763"/>
            <a:ext cx="6858000" cy="1089275"/>
            <a:chOff x="0" y="0"/>
            <a:chExt cx="9144000" cy="14523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4000" cy="1452366"/>
            </a:xfrm>
            <a:custGeom>
              <a:avLst/>
              <a:gdLst/>
              <a:ahLst/>
              <a:cxnLst/>
              <a:rect l="l" t="t" r="r" b="b"/>
              <a:pathLst>
                <a:path w="9144000" h="1452366">
                  <a:moveTo>
                    <a:pt x="0" y="0"/>
                  </a:moveTo>
                  <a:lnTo>
                    <a:pt x="9144000" y="0"/>
                  </a:lnTo>
                  <a:lnTo>
                    <a:pt x="9144000" y="1452366"/>
                  </a:lnTo>
                  <a:lnTo>
                    <a:pt x="0" y="1452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144000" cy="1509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Live Demo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80046" y="1891159"/>
            <a:ext cx="6858000" cy="857250"/>
            <a:chOff x="0" y="0"/>
            <a:chExt cx="9144000" cy="1143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4000" cy="1143000"/>
            </a:xfrm>
            <a:custGeom>
              <a:avLst/>
              <a:gdLst/>
              <a:ahLst/>
              <a:cxnLst/>
              <a:rect l="l" t="t" r="r" b="b"/>
              <a:pathLst>
                <a:path w="9144000" h="1143000">
                  <a:moveTo>
                    <a:pt x="0" y="0"/>
                  </a:moveTo>
                  <a:lnTo>
                    <a:pt x="9144000" y="0"/>
                  </a:lnTo>
                  <a:lnTo>
                    <a:pt x="91440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144000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Project Overview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0046" y="3211265"/>
            <a:ext cx="9269909" cy="1975248"/>
            <a:chOff x="0" y="0"/>
            <a:chExt cx="12359878" cy="26336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59878" cy="2633663"/>
            </a:xfrm>
            <a:custGeom>
              <a:avLst/>
              <a:gdLst/>
              <a:ahLst/>
              <a:cxnLst/>
              <a:rect l="l" t="t" r="r" b="b"/>
              <a:pathLst>
                <a:path w="12359878" h="2633663">
                  <a:moveTo>
                    <a:pt x="0" y="0"/>
                  </a:moveTo>
                  <a:lnTo>
                    <a:pt x="12359878" y="0"/>
                  </a:lnTo>
                  <a:lnTo>
                    <a:pt x="12359878" y="2633663"/>
                  </a:lnTo>
                  <a:lnTo>
                    <a:pt x="0" y="263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359878" cy="2738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Welcome to our comprehensive overview of the database  for a cutting-edge OTT streaming platform. This project delivers a robust system that manages users, subscriptions, content, engagement metrics, and business analytics.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0046" y="5533579"/>
            <a:ext cx="9269909" cy="1975247"/>
            <a:chOff x="0" y="0"/>
            <a:chExt cx="12359878" cy="26336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59878" cy="2633663"/>
            </a:xfrm>
            <a:custGeom>
              <a:avLst/>
              <a:gdLst/>
              <a:ahLst/>
              <a:cxnLst/>
              <a:rect l="l" t="t" r="r" b="b"/>
              <a:pathLst>
                <a:path w="12359878" h="2633663">
                  <a:moveTo>
                    <a:pt x="0" y="0"/>
                  </a:moveTo>
                  <a:lnTo>
                    <a:pt x="12359878" y="0"/>
                  </a:lnTo>
                  <a:lnTo>
                    <a:pt x="12359878" y="2633663"/>
                  </a:lnTo>
                  <a:lnTo>
                    <a:pt x="0" y="263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2359878" cy="2738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Our solution provides a scalable, secure foundation that supports both day-to-day operations and strategic decision-making. Through careful design and implementation, we've created a system that will grow with your business while delivering actionable insights.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76922" y="5143500"/>
            <a:ext cx="8254604" cy="969445"/>
            <a:chOff x="0" y="0"/>
            <a:chExt cx="11006138" cy="12925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06138" cy="1292593"/>
            </a:xfrm>
            <a:custGeom>
              <a:avLst/>
              <a:gdLst/>
              <a:ahLst/>
              <a:cxnLst/>
              <a:rect l="l" t="t" r="r" b="b"/>
              <a:pathLst>
                <a:path w="11006138" h="1292593">
                  <a:moveTo>
                    <a:pt x="0" y="0"/>
                  </a:moveTo>
                  <a:lnTo>
                    <a:pt x="11006138" y="0"/>
                  </a:lnTo>
                  <a:lnTo>
                    <a:pt x="11006138" y="1292593"/>
                  </a:lnTo>
                  <a:lnTo>
                    <a:pt x="0" y="1292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006138" cy="13306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37"/>
                </a:lnSpc>
              </a:pPr>
              <a:r>
                <a:rPr lang="en-US" sz="4750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ER Diagram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196567" y="306192"/>
            <a:ext cx="13512446" cy="9674615"/>
          </a:xfrm>
          <a:custGeom>
            <a:avLst/>
            <a:gdLst/>
            <a:ahLst/>
            <a:cxnLst/>
            <a:rect l="l" t="t" r="r" b="b"/>
            <a:pathLst>
              <a:path w="13512446" h="9674615">
                <a:moveTo>
                  <a:pt x="0" y="0"/>
                </a:moveTo>
                <a:lnTo>
                  <a:pt x="13512445" y="0"/>
                </a:lnTo>
                <a:lnTo>
                  <a:pt x="13512445" y="9674616"/>
                </a:lnTo>
                <a:lnTo>
                  <a:pt x="0" y="9674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" r="-695" b="-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6699" y="580579"/>
            <a:ext cx="4677966" cy="584598"/>
            <a:chOff x="0" y="0"/>
            <a:chExt cx="6237288" cy="7794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37288" cy="779463"/>
            </a:xfrm>
            <a:custGeom>
              <a:avLst/>
              <a:gdLst/>
              <a:ahLst/>
              <a:cxnLst/>
              <a:rect l="l" t="t" r="r" b="b"/>
              <a:pathLst>
                <a:path w="6237288" h="779463">
                  <a:moveTo>
                    <a:pt x="0" y="0"/>
                  </a:moveTo>
                  <a:lnTo>
                    <a:pt x="6237288" y="0"/>
                  </a:lnTo>
                  <a:lnTo>
                    <a:pt x="6237288" y="779463"/>
                  </a:lnTo>
                  <a:lnTo>
                    <a:pt x="0" y="779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237288" cy="827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62"/>
                </a:lnSpc>
              </a:pPr>
              <a:r>
                <a:rPr lang="en-US" sz="3625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DEFINITION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6699" y="1480840"/>
            <a:ext cx="2338982" cy="292447"/>
            <a:chOff x="0" y="0"/>
            <a:chExt cx="3118643" cy="3899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18643" cy="389930"/>
            </a:xfrm>
            <a:custGeom>
              <a:avLst/>
              <a:gdLst/>
              <a:ahLst/>
              <a:cxnLst/>
              <a:rect l="l" t="t" r="r" b="b"/>
              <a:pathLst>
                <a:path w="3118643" h="389930">
                  <a:moveTo>
                    <a:pt x="0" y="0"/>
                  </a:moveTo>
                  <a:lnTo>
                    <a:pt x="3118643" y="0"/>
                  </a:lnTo>
                  <a:lnTo>
                    <a:pt x="3118643" y="389930"/>
                  </a:lnTo>
                  <a:lnTo>
                    <a:pt x="0" y="38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118643" cy="4185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249"/>
                </a:lnSpc>
              </a:pPr>
              <a:r>
                <a:rPr lang="en-US" sz="1812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Table Schemas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6699" y="2088951"/>
            <a:ext cx="16814601" cy="1009947"/>
            <a:chOff x="0" y="0"/>
            <a:chExt cx="22419468" cy="13465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419469" cy="1346597"/>
            </a:xfrm>
            <a:custGeom>
              <a:avLst/>
              <a:gdLst/>
              <a:ahLst/>
              <a:cxnLst/>
              <a:rect l="l" t="t" r="r" b="b"/>
              <a:pathLst>
                <a:path w="22419469" h="1346597">
                  <a:moveTo>
                    <a:pt x="0" y="0"/>
                  </a:moveTo>
                  <a:lnTo>
                    <a:pt x="22419469" y="0"/>
                  </a:lnTo>
                  <a:lnTo>
                    <a:pt x="22419469" y="1346597"/>
                  </a:lnTo>
                  <a:lnTo>
                    <a:pt x="0" y="1346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2419468" cy="14132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25"/>
                </a:lnSpc>
              </a:pPr>
              <a:r>
                <a:rPr lang="en-US" sz="162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Carefully designed tables with appropriate data types, constraints, and relationships. For example, the Users table includes essential fields like user_id, name, email, and password with appropriate constraints and Foreign key relationships enforce data consistency between tables. Check Constraints to ensuring data integrity and enforcing business rules at the database level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523826" y="3495824"/>
            <a:ext cx="8154441" cy="5762476"/>
          </a:xfrm>
          <a:custGeom>
            <a:avLst/>
            <a:gdLst/>
            <a:ahLst/>
            <a:cxnLst/>
            <a:rect l="l" t="t" r="r" b="b"/>
            <a:pathLst>
              <a:path w="8154441" h="5762476">
                <a:moveTo>
                  <a:pt x="0" y="0"/>
                </a:moveTo>
                <a:lnTo>
                  <a:pt x="8154441" y="0"/>
                </a:lnTo>
                <a:lnTo>
                  <a:pt x="8154441" y="5762476"/>
                </a:lnTo>
                <a:lnTo>
                  <a:pt x="0" y="5762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" b="-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048874" y="3416177"/>
            <a:ext cx="8076773" cy="5825372"/>
          </a:xfrm>
          <a:custGeom>
            <a:avLst/>
            <a:gdLst/>
            <a:ahLst/>
            <a:cxnLst/>
            <a:rect l="l" t="t" r="r" b="b"/>
            <a:pathLst>
              <a:path w="8076773" h="5825372">
                <a:moveTo>
                  <a:pt x="0" y="0"/>
                </a:moveTo>
                <a:lnTo>
                  <a:pt x="8076773" y="0"/>
                </a:lnTo>
                <a:lnTo>
                  <a:pt x="8076773" y="5825372"/>
                </a:lnTo>
                <a:lnTo>
                  <a:pt x="0" y="5825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572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3231" y="462745"/>
            <a:ext cx="8114945" cy="1089275"/>
            <a:chOff x="0" y="0"/>
            <a:chExt cx="10819927" cy="14523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9927" cy="1452366"/>
            </a:xfrm>
            <a:custGeom>
              <a:avLst/>
              <a:gdLst/>
              <a:ahLst/>
              <a:cxnLst/>
              <a:rect l="l" t="t" r="r" b="b"/>
              <a:pathLst>
                <a:path w="10819927" h="1452366">
                  <a:moveTo>
                    <a:pt x="0" y="0"/>
                  </a:moveTo>
                  <a:lnTo>
                    <a:pt x="10819927" y="0"/>
                  </a:lnTo>
                  <a:lnTo>
                    <a:pt x="10819927" y="1452366"/>
                  </a:lnTo>
                  <a:lnTo>
                    <a:pt x="0" y="1452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819927" cy="1509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STORED PROCEDURES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06441" y="462745"/>
            <a:ext cx="8068614" cy="1089275"/>
            <a:chOff x="0" y="0"/>
            <a:chExt cx="10758152" cy="1452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58152" cy="1452366"/>
            </a:xfrm>
            <a:custGeom>
              <a:avLst/>
              <a:gdLst/>
              <a:ahLst/>
              <a:cxnLst/>
              <a:rect l="l" t="t" r="r" b="b"/>
              <a:pathLst>
                <a:path w="10758152" h="1452366">
                  <a:moveTo>
                    <a:pt x="0" y="0"/>
                  </a:moveTo>
                  <a:lnTo>
                    <a:pt x="10758152" y="0"/>
                  </a:lnTo>
                  <a:lnTo>
                    <a:pt x="10758152" y="1452366"/>
                  </a:lnTo>
                  <a:lnTo>
                    <a:pt x="0" y="1452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758152" cy="1509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Defined Functions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940747" y="7993932"/>
            <a:ext cx="3511326" cy="1810187"/>
          </a:xfrm>
          <a:custGeom>
            <a:avLst/>
            <a:gdLst/>
            <a:ahLst/>
            <a:cxnLst/>
            <a:rect l="l" t="t" r="r" b="b"/>
            <a:pathLst>
              <a:path w="3511326" h="1810187">
                <a:moveTo>
                  <a:pt x="0" y="0"/>
                </a:moveTo>
                <a:lnTo>
                  <a:pt x="3511327" y="0"/>
                </a:lnTo>
                <a:lnTo>
                  <a:pt x="3511327" y="1810187"/>
                </a:lnTo>
                <a:lnTo>
                  <a:pt x="0" y="1810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579238" y="5829099"/>
            <a:ext cx="5563867" cy="1488121"/>
          </a:xfrm>
          <a:custGeom>
            <a:avLst/>
            <a:gdLst/>
            <a:ahLst/>
            <a:cxnLst/>
            <a:rect l="l" t="t" r="r" b="b"/>
            <a:pathLst>
              <a:path w="5563867" h="1488121">
                <a:moveTo>
                  <a:pt x="0" y="0"/>
                </a:moveTo>
                <a:lnTo>
                  <a:pt x="5563867" y="0"/>
                </a:lnTo>
                <a:lnTo>
                  <a:pt x="5563867" y="1488121"/>
                </a:lnTo>
                <a:lnTo>
                  <a:pt x="0" y="1488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929412" y="7916567"/>
            <a:ext cx="5214588" cy="1964917"/>
          </a:xfrm>
          <a:custGeom>
            <a:avLst/>
            <a:gdLst/>
            <a:ahLst/>
            <a:cxnLst/>
            <a:rect l="l" t="t" r="r" b="b"/>
            <a:pathLst>
              <a:path w="5214588" h="1964917">
                <a:moveTo>
                  <a:pt x="0" y="0"/>
                </a:moveTo>
                <a:lnTo>
                  <a:pt x="5214588" y="0"/>
                </a:lnTo>
                <a:lnTo>
                  <a:pt x="5214588" y="1964917"/>
                </a:lnTo>
                <a:lnTo>
                  <a:pt x="0" y="1964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92099" y="5313321"/>
            <a:ext cx="4074247" cy="2407155"/>
          </a:xfrm>
          <a:custGeom>
            <a:avLst/>
            <a:gdLst/>
            <a:ahLst/>
            <a:cxnLst/>
            <a:rect l="l" t="t" r="r" b="b"/>
            <a:pathLst>
              <a:path w="4074247" h="2407155">
                <a:moveTo>
                  <a:pt x="0" y="0"/>
                </a:moveTo>
                <a:lnTo>
                  <a:pt x="4074246" y="0"/>
                </a:lnTo>
                <a:lnTo>
                  <a:pt x="4074246" y="2407155"/>
                </a:lnTo>
                <a:lnTo>
                  <a:pt x="0" y="24071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43231" y="1750375"/>
            <a:ext cx="7922143" cy="333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2778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GetContentRecommendations: Recommends content by genre preference, excluding watched items, and calculates average genre ratings.</a:t>
            </a:r>
          </a:p>
          <a:p>
            <a:pPr marL="472282" lvl="1" indent="-236141" algn="l">
              <a:lnSpc>
                <a:spcPts val="3062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UpdateUserSubscription: Manages subscription updates (expires old plans, activates new ones) and upgrades users to premium.</a:t>
            </a:r>
          </a:p>
          <a:p>
            <a:pPr marL="472282" lvl="1" indent="-236141" algn="l">
              <a:lnSpc>
                <a:spcPts val="3062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GetUserContentAnalytics: Tracks total watch time, identifies favorite genres, and returns detailed viewing/rating history for a user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6441" y="1721800"/>
            <a:ext cx="8068614" cy="343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3062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CalculateUserEngagementScore: Computes a user’s engagement score (0-100) based on content diversity, watch duration, reviews, and ratings.</a:t>
            </a:r>
          </a:p>
          <a:p>
            <a:pPr marL="472282" lvl="1" indent="-236141" algn="l">
              <a:lnSpc>
                <a:spcPts val="3062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GetContentSimilarity: Measures similarity (%) between two content items using shared genres, languages, and cast members.</a:t>
            </a:r>
          </a:p>
          <a:p>
            <a:pPr marL="472282" lvl="1" indent="-236141" algn="l">
              <a:lnSpc>
                <a:spcPts val="3062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CalculateContentAffinityScore: Quantifies a user’s affinity (0-100) for a specific genre using watch history and ratings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572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4888" y="697082"/>
            <a:ext cx="8114945" cy="1089275"/>
            <a:chOff x="0" y="0"/>
            <a:chExt cx="10819927" cy="14523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9927" cy="1452366"/>
            </a:xfrm>
            <a:custGeom>
              <a:avLst/>
              <a:gdLst/>
              <a:ahLst/>
              <a:cxnLst/>
              <a:rect l="l" t="t" r="r" b="b"/>
              <a:pathLst>
                <a:path w="10819927" h="1452366">
                  <a:moveTo>
                    <a:pt x="0" y="0"/>
                  </a:moveTo>
                  <a:lnTo>
                    <a:pt x="10819927" y="0"/>
                  </a:lnTo>
                  <a:lnTo>
                    <a:pt x="10819927" y="1452366"/>
                  </a:lnTo>
                  <a:lnTo>
                    <a:pt x="0" y="1452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819927" cy="1509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Views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318472" y="2052647"/>
            <a:ext cx="6940828" cy="2180569"/>
          </a:xfrm>
          <a:custGeom>
            <a:avLst/>
            <a:gdLst/>
            <a:ahLst/>
            <a:cxnLst/>
            <a:rect l="l" t="t" r="r" b="b"/>
            <a:pathLst>
              <a:path w="6940828" h="2180569">
                <a:moveTo>
                  <a:pt x="0" y="0"/>
                </a:moveTo>
                <a:lnTo>
                  <a:pt x="6940828" y="0"/>
                </a:lnTo>
                <a:lnTo>
                  <a:pt x="6940828" y="2180568"/>
                </a:lnTo>
                <a:lnTo>
                  <a:pt x="0" y="218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318472" y="921750"/>
            <a:ext cx="4551902" cy="864607"/>
          </a:xfrm>
          <a:custGeom>
            <a:avLst/>
            <a:gdLst/>
            <a:ahLst/>
            <a:cxnLst/>
            <a:rect l="l" t="t" r="r" b="b"/>
            <a:pathLst>
              <a:path w="4551902" h="864607">
                <a:moveTo>
                  <a:pt x="0" y="0"/>
                </a:moveTo>
                <a:lnTo>
                  <a:pt x="4551902" y="0"/>
                </a:lnTo>
                <a:lnTo>
                  <a:pt x="4551902" y="864607"/>
                </a:lnTo>
                <a:lnTo>
                  <a:pt x="0" y="864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73418" y="7817612"/>
            <a:ext cx="7661769" cy="1963731"/>
          </a:xfrm>
          <a:custGeom>
            <a:avLst/>
            <a:gdLst/>
            <a:ahLst/>
            <a:cxnLst/>
            <a:rect l="l" t="t" r="r" b="b"/>
            <a:pathLst>
              <a:path w="7661769" h="1963731">
                <a:moveTo>
                  <a:pt x="0" y="0"/>
                </a:moveTo>
                <a:lnTo>
                  <a:pt x="7661769" y="0"/>
                </a:lnTo>
                <a:lnTo>
                  <a:pt x="7661769" y="1963731"/>
                </a:lnTo>
                <a:lnTo>
                  <a:pt x="0" y="1963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73418" y="6714390"/>
            <a:ext cx="4910526" cy="733910"/>
          </a:xfrm>
          <a:custGeom>
            <a:avLst/>
            <a:gdLst/>
            <a:ahLst/>
            <a:cxnLst/>
            <a:rect l="l" t="t" r="r" b="b"/>
            <a:pathLst>
              <a:path w="4910526" h="733910">
                <a:moveTo>
                  <a:pt x="0" y="0"/>
                </a:moveTo>
                <a:lnTo>
                  <a:pt x="4910526" y="0"/>
                </a:lnTo>
                <a:lnTo>
                  <a:pt x="4910526" y="733910"/>
                </a:lnTo>
                <a:lnTo>
                  <a:pt x="0" y="7339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66341" y="6918588"/>
            <a:ext cx="5408730" cy="2862755"/>
          </a:xfrm>
          <a:custGeom>
            <a:avLst/>
            <a:gdLst/>
            <a:ahLst/>
            <a:cxnLst/>
            <a:rect l="l" t="t" r="r" b="b"/>
            <a:pathLst>
              <a:path w="5408730" h="2862755">
                <a:moveTo>
                  <a:pt x="0" y="0"/>
                </a:moveTo>
                <a:lnTo>
                  <a:pt x="5408730" y="0"/>
                </a:lnTo>
                <a:lnTo>
                  <a:pt x="5408730" y="2862755"/>
                </a:lnTo>
                <a:lnTo>
                  <a:pt x="0" y="2862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766341" y="5593926"/>
            <a:ext cx="4930969" cy="724793"/>
          </a:xfrm>
          <a:custGeom>
            <a:avLst/>
            <a:gdLst/>
            <a:ahLst/>
            <a:cxnLst/>
            <a:rect l="l" t="t" r="r" b="b"/>
            <a:pathLst>
              <a:path w="4930969" h="724793">
                <a:moveTo>
                  <a:pt x="0" y="0"/>
                </a:moveTo>
                <a:lnTo>
                  <a:pt x="4930969" y="0"/>
                </a:lnTo>
                <a:lnTo>
                  <a:pt x="4930969" y="724793"/>
                </a:lnTo>
                <a:lnTo>
                  <a:pt x="0" y="724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43231" y="2110207"/>
            <a:ext cx="7922143" cy="384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3390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ContentPopularityByUserTenure: Groups users by account age (new/regular/loyal) and shows content popularity/ratings per group.</a:t>
            </a:r>
          </a:p>
          <a:p>
            <a:pPr marL="472282" lvl="1" indent="-236141" algn="l">
              <a:lnSpc>
                <a:spcPts val="3390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SubscriptionPlanAnalysis: Breaks down subscriptions by plan name/type, showing counts, durations, and active/expired statuses.</a:t>
            </a:r>
          </a:p>
          <a:p>
            <a:pPr marL="472282" lvl="1" indent="-236141" algn="l">
              <a:lnSpc>
                <a:spcPts val="3390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ContentEngagementMetrics: Aggregates viewer stats (unique viewers, avg watch time, completion rate, ratings) per content item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572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8556" y="326432"/>
            <a:ext cx="8114945" cy="1089275"/>
            <a:chOff x="0" y="0"/>
            <a:chExt cx="10819927" cy="14523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9927" cy="1452366"/>
            </a:xfrm>
            <a:custGeom>
              <a:avLst/>
              <a:gdLst/>
              <a:ahLst/>
              <a:cxnLst/>
              <a:rect l="l" t="t" r="r" b="b"/>
              <a:pathLst>
                <a:path w="10819927" h="1452366">
                  <a:moveTo>
                    <a:pt x="0" y="0"/>
                  </a:moveTo>
                  <a:lnTo>
                    <a:pt x="10819927" y="0"/>
                  </a:lnTo>
                  <a:lnTo>
                    <a:pt x="10819927" y="1452366"/>
                  </a:lnTo>
                  <a:lnTo>
                    <a:pt x="0" y="1452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819927" cy="1509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Indexes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19681" y="1472914"/>
            <a:ext cx="9481964" cy="556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3696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IX_Content_Search:-Optimizes search queries on the Content table by indexing content_name and release_date, with additional data (revenue_earned, age_restriction) included for faster retrieval.</a:t>
            </a:r>
          </a:p>
          <a:p>
            <a:pPr marL="472282" lvl="1" indent="-236141" algn="l">
              <a:lnSpc>
                <a:spcPts val="3696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IX_Watch_History_UserEngagement:- Enhances performance for queries analyzing user engagement in the Watch_History table by indexing user_id, content_id, and last_watched_at, while including watched_duration and status.</a:t>
            </a:r>
          </a:p>
          <a:p>
            <a:pPr marL="472282" lvl="1" indent="-236141" algn="l">
              <a:lnSpc>
                <a:spcPts val="3696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IX_Rating_Reviews_ContentRating:-Speeds up queries related to content ratings in the Rating_reviews table by indexing content_id and rating, with additional columns (review_date, user_id) included for quick access.</a:t>
            </a:r>
          </a:p>
          <a:p>
            <a:pPr algn="l">
              <a:lnSpc>
                <a:spcPts val="3390"/>
              </a:lnSpc>
            </a:pPr>
            <a:endParaRPr lang="en-US" sz="2187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74888" y="6804988"/>
            <a:ext cx="8068614" cy="1089275"/>
            <a:chOff x="0" y="0"/>
            <a:chExt cx="10758152" cy="14523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8152" cy="1452366"/>
            </a:xfrm>
            <a:custGeom>
              <a:avLst/>
              <a:gdLst/>
              <a:ahLst/>
              <a:cxnLst/>
              <a:rect l="l" t="t" r="r" b="b"/>
              <a:pathLst>
                <a:path w="10758152" h="1452366">
                  <a:moveTo>
                    <a:pt x="0" y="0"/>
                  </a:moveTo>
                  <a:lnTo>
                    <a:pt x="10758152" y="0"/>
                  </a:lnTo>
                  <a:lnTo>
                    <a:pt x="10758152" y="1452366"/>
                  </a:lnTo>
                  <a:lnTo>
                    <a:pt x="0" y="1452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758152" cy="1509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Trigger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990355" y="1415707"/>
            <a:ext cx="6500360" cy="3569288"/>
          </a:xfrm>
          <a:custGeom>
            <a:avLst/>
            <a:gdLst/>
            <a:ahLst/>
            <a:cxnLst/>
            <a:rect l="l" t="t" r="r" b="b"/>
            <a:pathLst>
              <a:path w="6500360" h="3569288">
                <a:moveTo>
                  <a:pt x="0" y="0"/>
                </a:moveTo>
                <a:lnTo>
                  <a:pt x="6500360" y="0"/>
                </a:lnTo>
                <a:lnTo>
                  <a:pt x="6500360" y="3569288"/>
                </a:lnTo>
                <a:lnTo>
                  <a:pt x="0" y="3569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106746" y="8679316"/>
            <a:ext cx="6267578" cy="1429278"/>
          </a:xfrm>
          <a:custGeom>
            <a:avLst/>
            <a:gdLst/>
            <a:ahLst/>
            <a:cxnLst/>
            <a:rect l="l" t="t" r="r" b="b"/>
            <a:pathLst>
              <a:path w="6267578" h="1429278">
                <a:moveTo>
                  <a:pt x="0" y="0"/>
                </a:moveTo>
                <a:lnTo>
                  <a:pt x="6267578" y="0"/>
                </a:lnTo>
                <a:lnTo>
                  <a:pt x="6267578" y="1429279"/>
                </a:lnTo>
                <a:lnTo>
                  <a:pt x="0" y="1429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106746" y="6650258"/>
            <a:ext cx="5631730" cy="1813183"/>
          </a:xfrm>
          <a:custGeom>
            <a:avLst/>
            <a:gdLst/>
            <a:ahLst/>
            <a:cxnLst/>
            <a:rect l="l" t="t" r="r" b="b"/>
            <a:pathLst>
              <a:path w="5631730" h="1813183">
                <a:moveTo>
                  <a:pt x="0" y="0"/>
                </a:moveTo>
                <a:lnTo>
                  <a:pt x="5631730" y="0"/>
                </a:lnTo>
                <a:lnTo>
                  <a:pt x="5631730" y="1813184"/>
                </a:lnTo>
                <a:lnTo>
                  <a:pt x="0" y="1813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43231" y="8249368"/>
            <a:ext cx="8068614" cy="1144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3062"/>
              </a:lnSpc>
              <a:buFont typeface="Arial"/>
              <a:buChar char="•"/>
            </a:pPr>
            <a:r>
              <a:rPr lang="en-US" sz="21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UpdateContentPopularity: Updates Content_Popularity and Content.revenue_earned in real-time after Watch_History changes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6699" y="580579"/>
            <a:ext cx="4677966" cy="733113"/>
            <a:chOff x="0" y="0"/>
            <a:chExt cx="6237288" cy="9774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37288" cy="977485"/>
            </a:xfrm>
            <a:custGeom>
              <a:avLst/>
              <a:gdLst/>
              <a:ahLst/>
              <a:cxnLst/>
              <a:rect l="l" t="t" r="r" b="b"/>
              <a:pathLst>
                <a:path w="6237288" h="977485">
                  <a:moveTo>
                    <a:pt x="0" y="0"/>
                  </a:moveTo>
                  <a:lnTo>
                    <a:pt x="6237288" y="0"/>
                  </a:lnTo>
                  <a:lnTo>
                    <a:pt x="6237288" y="977485"/>
                  </a:lnTo>
                  <a:lnTo>
                    <a:pt x="0" y="9774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237288" cy="10251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62"/>
                </a:lnSpc>
              </a:pPr>
              <a:r>
                <a:rPr lang="en-US" sz="3625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Encryption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4036" y="1687134"/>
            <a:ext cx="16814601" cy="1599017"/>
            <a:chOff x="0" y="0"/>
            <a:chExt cx="22419468" cy="21320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19469" cy="2132023"/>
            </a:xfrm>
            <a:custGeom>
              <a:avLst/>
              <a:gdLst/>
              <a:ahLst/>
              <a:cxnLst/>
              <a:rect l="l" t="t" r="r" b="b"/>
              <a:pathLst>
                <a:path w="22419469" h="2132023">
                  <a:moveTo>
                    <a:pt x="0" y="0"/>
                  </a:moveTo>
                  <a:lnTo>
                    <a:pt x="22419469" y="0"/>
                  </a:lnTo>
                  <a:lnTo>
                    <a:pt x="22419469" y="2132023"/>
                  </a:lnTo>
                  <a:lnTo>
                    <a:pt x="0" y="2132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419468" cy="21986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0838" lvl="1" indent="-175419" algn="l">
                <a:lnSpc>
                  <a:spcPts val="2624"/>
                </a:lnSpc>
                <a:buFont typeface="Arial"/>
                <a:buChar char="•"/>
              </a:pPr>
              <a:r>
                <a:rPr lang="en-US" sz="162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A master key and a self-signed certificate were created in the database to enable encryption.</a:t>
              </a:r>
            </a:p>
            <a:p>
              <a:pPr marL="350838" lvl="1" indent="-175419" algn="l">
                <a:lnSpc>
                  <a:spcPts val="2624"/>
                </a:lnSpc>
                <a:buFont typeface="Arial"/>
                <a:buChar char="•"/>
              </a:pPr>
              <a:r>
                <a:rPr lang="en-US" sz="162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A symmetric key using the AES-256 algorithm was established for encrypting and decrypting credit card data.</a:t>
              </a:r>
            </a:p>
            <a:p>
              <a:pPr marL="350838" lvl="1" indent="-175419" algn="l">
                <a:lnSpc>
                  <a:spcPts val="2624"/>
                </a:lnSpc>
                <a:buFont typeface="Arial"/>
                <a:buChar char="•"/>
              </a:pPr>
              <a:r>
                <a:rPr lang="en-US" sz="162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The credit_card_number field in the Premium_user table is stored in encrypted form (VARBINARY(MAX)), ensuring that raw card numbers are never exposed in the database.</a:t>
              </a:r>
            </a:p>
            <a:p>
              <a:pPr marL="350838" lvl="1" indent="-175419" algn="l">
                <a:lnSpc>
                  <a:spcPts val="2624"/>
                </a:lnSpc>
                <a:buFont typeface="Arial"/>
                <a:buChar char="•"/>
              </a:pPr>
              <a:r>
                <a:rPr lang="en-US" sz="162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Encryption and decryption are performed using SQL Server’s EncryptByKey and DecryptByKey functions, with the symmetric key opened only when needed for secure operations.</a:t>
              </a:r>
            </a:p>
            <a:p>
              <a:pPr algn="l">
                <a:lnSpc>
                  <a:spcPts val="2625"/>
                </a:lnSpc>
              </a:pPr>
              <a:endParaRPr lang="en-US" sz="16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331789" y="3659593"/>
            <a:ext cx="9836829" cy="5754545"/>
          </a:xfrm>
          <a:custGeom>
            <a:avLst/>
            <a:gdLst/>
            <a:ahLst/>
            <a:cxnLst/>
            <a:rect l="l" t="t" r="r" b="b"/>
            <a:pathLst>
              <a:path w="9836829" h="5754545">
                <a:moveTo>
                  <a:pt x="0" y="0"/>
                </a:moveTo>
                <a:lnTo>
                  <a:pt x="9836830" y="0"/>
                </a:lnTo>
                <a:lnTo>
                  <a:pt x="9836830" y="5754545"/>
                </a:lnTo>
                <a:lnTo>
                  <a:pt x="0" y="5754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619272" y="3953214"/>
            <a:ext cx="7187479" cy="1706119"/>
          </a:xfrm>
          <a:custGeom>
            <a:avLst/>
            <a:gdLst/>
            <a:ahLst/>
            <a:cxnLst/>
            <a:rect l="l" t="t" r="r" b="b"/>
            <a:pathLst>
              <a:path w="7187479" h="1706119">
                <a:moveTo>
                  <a:pt x="0" y="0"/>
                </a:moveTo>
                <a:lnTo>
                  <a:pt x="7187479" y="0"/>
                </a:lnTo>
                <a:lnTo>
                  <a:pt x="7187479" y="1706118"/>
                </a:lnTo>
                <a:lnTo>
                  <a:pt x="0" y="1706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327897" y="6690413"/>
            <a:ext cx="5576208" cy="2315268"/>
          </a:xfrm>
          <a:custGeom>
            <a:avLst/>
            <a:gdLst/>
            <a:ahLst/>
            <a:cxnLst/>
            <a:rect l="l" t="t" r="r" b="b"/>
            <a:pathLst>
              <a:path w="5576208" h="2315268">
                <a:moveTo>
                  <a:pt x="0" y="0"/>
                </a:moveTo>
                <a:lnTo>
                  <a:pt x="5576208" y="0"/>
                </a:lnTo>
                <a:lnTo>
                  <a:pt x="5576208" y="2315268"/>
                </a:lnTo>
                <a:lnTo>
                  <a:pt x="0" y="2315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8015" y="785961"/>
            <a:ext cx="7959122" cy="605346"/>
            <a:chOff x="0" y="0"/>
            <a:chExt cx="10612163" cy="80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12162" cy="807128"/>
            </a:xfrm>
            <a:custGeom>
              <a:avLst/>
              <a:gdLst/>
              <a:ahLst/>
              <a:cxnLst/>
              <a:rect l="l" t="t" r="r" b="b"/>
              <a:pathLst>
                <a:path w="10612162" h="807128">
                  <a:moveTo>
                    <a:pt x="0" y="0"/>
                  </a:moveTo>
                  <a:lnTo>
                    <a:pt x="10612162" y="0"/>
                  </a:lnTo>
                  <a:lnTo>
                    <a:pt x="10612162" y="807128"/>
                  </a:lnTo>
                  <a:lnTo>
                    <a:pt x="0" y="80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12163" cy="845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00" b="1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Engagement &amp; Content  Insights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475192" y="1659460"/>
            <a:ext cx="7270235" cy="4305294"/>
          </a:xfrm>
          <a:custGeom>
            <a:avLst/>
            <a:gdLst/>
            <a:ahLst/>
            <a:cxnLst/>
            <a:rect l="l" t="t" r="r" b="b"/>
            <a:pathLst>
              <a:path w="7270235" h="4305294">
                <a:moveTo>
                  <a:pt x="0" y="0"/>
                </a:moveTo>
                <a:lnTo>
                  <a:pt x="7270234" y="0"/>
                </a:lnTo>
                <a:lnTo>
                  <a:pt x="7270234" y="4305295"/>
                </a:lnTo>
                <a:lnTo>
                  <a:pt x="0" y="4305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" b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 descr="preencoded.png"/>
          <p:cNvSpPr/>
          <p:nvPr/>
        </p:nvSpPr>
        <p:spPr>
          <a:xfrm>
            <a:off x="9417246" y="539312"/>
            <a:ext cx="8599896" cy="4313491"/>
          </a:xfrm>
          <a:custGeom>
            <a:avLst/>
            <a:gdLst/>
            <a:ahLst/>
            <a:cxnLst/>
            <a:rect l="l" t="t" r="r" b="b"/>
            <a:pathLst>
              <a:path w="8599896" h="4313491">
                <a:moveTo>
                  <a:pt x="0" y="0"/>
                </a:moveTo>
                <a:lnTo>
                  <a:pt x="8599896" y="0"/>
                </a:lnTo>
                <a:lnTo>
                  <a:pt x="8599896" y="4313491"/>
                </a:lnTo>
                <a:lnTo>
                  <a:pt x="0" y="4313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" r="-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 descr="preencoded.png"/>
          <p:cNvSpPr/>
          <p:nvPr/>
        </p:nvSpPr>
        <p:spPr>
          <a:xfrm>
            <a:off x="170014" y="6248331"/>
            <a:ext cx="8825773" cy="3952944"/>
          </a:xfrm>
          <a:custGeom>
            <a:avLst/>
            <a:gdLst/>
            <a:ahLst/>
            <a:cxnLst/>
            <a:rect l="l" t="t" r="r" b="b"/>
            <a:pathLst>
              <a:path w="8825773" h="3952944">
                <a:moveTo>
                  <a:pt x="0" y="0"/>
                </a:moveTo>
                <a:lnTo>
                  <a:pt x="8825774" y="0"/>
                </a:lnTo>
                <a:lnTo>
                  <a:pt x="8825774" y="3952944"/>
                </a:lnTo>
                <a:lnTo>
                  <a:pt x="0" y="3952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2" b="-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 descr="preencoded.png"/>
          <p:cNvSpPr/>
          <p:nvPr/>
        </p:nvSpPr>
        <p:spPr>
          <a:xfrm>
            <a:off x="9506097" y="5378146"/>
            <a:ext cx="8422195" cy="4705654"/>
          </a:xfrm>
          <a:custGeom>
            <a:avLst/>
            <a:gdLst/>
            <a:ahLst/>
            <a:cxnLst/>
            <a:rect l="l" t="t" r="r" b="b"/>
            <a:pathLst>
              <a:path w="8422195" h="4705654">
                <a:moveTo>
                  <a:pt x="0" y="0"/>
                </a:moveTo>
                <a:lnTo>
                  <a:pt x="8422195" y="0"/>
                </a:lnTo>
                <a:lnTo>
                  <a:pt x="8422195" y="4705654"/>
                </a:lnTo>
                <a:lnTo>
                  <a:pt x="0" y="4705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" b="-4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727</Words>
  <Application>Microsoft Macintosh PowerPoint</Application>
  <PresentationFormat>Custom</PresentationFormat>
  <Paragraphs>73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Arimo Bold</vt:lpstr>
      <vt:lpstr>Arial</vt:lpstr>
      <vt:lpstr>Barlow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Project-Overview.pptx</dc:title>
  <cp:lastModifiedBy>Basudeb Sarkar</cp:lastModifiedBy>
  <cp:revision>2</cp:revision>
  <dcterms:created xsi:type="dcterms:W3CDTF">2006-08-16T00:00:00Z</dcterms:created>
  <dcterms:modified xsi:type="dcterms:W3CDTF">2025-04-16T20:48:17Z</dcterms:modified>
  <dc:identifier>DAGkvYGxS1U</dc:identifier>
</cp:coreProperties>
</file>